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89" r:id="rId4"/>
    <p:sldId id="277" r:id="rId5"/>
    <p:sldId id="283" r:id="rId6"/>
    <p:sldId id="286" r:id="rId7"/>
    <p:sldId id="287" r:id="rId8"/>
    <p:sldId id="290" r:id="rId9"/>
    <p:sldId id="292" r:id="rId10"/>
    <p:sldId id="282" r:id="rId11"/>
    <p:sldId id="284" r:id="rId12"/>
    <p:sldId id="291" r:id="rId13"/>
    <p:sldId id="272" r:id="rId14"/>
  </p:sldIdLst>
  <p:sldSz cx="9144000" cy="6858000" type="screen4x3"/>
  <p:notesSz cx="6761163" cy="9942513"/>
  <p:custDataLst>
    <p:tags r:id="rId1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7CA1CE"/>
    <a:srgbClr val="558ED5"/>
    <a:srgbClr val="4F81BD"/>
    <a:srgbClr val="99CCFF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0;&#1089;&#1089;&#1080;&#1089;&#1090;&#1077;&#1085;&#1090;\&#1056;&#1072;&#1073;&#1086;&#1095;&#1080;&#1081;%20&#1089;&#1090;&#1086;&#1083;\&#1086;&#1090;&#1095;&#1077;&#1090;%20&#1082;&#1072;&#1092;&#1077;&#1076;&#1088;%202017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v>2016</c:v>
          </c:tx>
          <c:dLbls>
            <c:showVal val="1"/>
          </c:dLbls>
          <c:cat>
            <c:strRef>
              <c:f>Лист1!$A$21:$C$21</c:f>
              <c:strCache>
                <c:ptCount val="3"/>
                <c:pt idx="0">
                  <c:v>Фундаментальні</c:v>
                </c:pt>
                <c:pt idx="1">
                  <c:v>Прикладні</c:v>
                </c:pt>
                <c:pt idx="2">
                  <c:v>Госпдоговірні</c:v>
                </c:pt>
              </c:strCache>
            </c:strRef>
          </c:cat>
          <c:val>
            <c:numRef>
              <c:f>Лист1!$A$22:$C$22</c:f>
              <c:numCache>
                <c:formatCode>General</c:formatCode>
                <c:ptCount val="3"/>
                <c:pt idx="0">
                  <c:v>209</c:v>
                </c:pt>
                <c:pt idx="1">
                  <c:v>85</c:v>
                </c:pt>
                <c:pt idx="2">
                  <c:v>63</c:v>
                </c:pt>
              </c:numCache>
            </c:numRef>
          </c:val>
        </c:ser>
        <c:ser>
          <c:idx val="1"/>
          <c:order val="1"/>
          <c:tx>
            <c:strRef>
              <c:f>Лист1!$D$23</c:f>
              <c:strCache>
                <c:ptCount val="1"/>
                <c:pt idx="0">
                  <c:v>2017</c:v>
                </c:pt>
              </c:strCache>
            </c:strRef>
          </c:tx>
          <c:dLbls>
            <c:showVal val="1"/>
          </c:dLbls>
          <c:val>
            <c:numRef>
              <c:f>Лист1!$A$23:$C$23</c:f>
              <c:numCache>
                <c:formatCode>General</c:formatCode>
                <c:ptCount val="3"/>
                <c:pt idx="0">
                  <c:v>220</c:v>
                </c:pt>
                <c:pt idx="1">
                  <c:v>0</c:v>
                </c:pt>
                <c:pt idx="2">
                  <c:v>30</c:v>
                </c:pt>
              </c:numCache>
            </c:numRef>
          </c:val>
        </c:ser>
        <c:dLbls>
          <c:showVal val="1"/>
        </c:dLbls>
        <c:overlap val="-25"/>
        <c:axId val="136196480"/>
        <c:axId val="136198016"/>
      </c:barChart>
      <c:catAx>
        <c:axId val="136196480"/>
        <c:scaling>
          <c:orientation val="minMax"/>
        </c:scaling>
        <c:axPos val="b"/>
        <c:numFmt formatCode="General" sourceLinked="1"/>
        <c:majorTickMark val="none"/>
        <c:tickLblPos val="nextTo"/>
        <c:crossAx val="136198016"/>
        <c:crosses val="autoZero"/>
        <c:auto val="1"/>
        <c:lblAlgn val="ctr"/>
        <c:lblOffset val="100"/>
      </c:catAx>
      <c:valAx>
        <c:axId val="136198016"/>
        <c:scaling>
          <c:orientation val="minMax"/>
        </c:scaling>
        <c:delete val="1"/>
        <c:axPos val="l"/>
        <c:numFmt formatCode="General" sourceLinked="1"/>
        <c:tickLblPos val="nextTo"/>
        <c:crossAx val="1361964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4524246860040675"/>
          <c:y val="0.14773971247278919"/>
          <c:w val="0.11440565505180972"/>
          <c:h val="0.1431310856544514"/>
        </c:manualLayout>
      </c:layout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>
        <c:manualLayout>
          <c:layoutTarget val="inner"/>
          <c:xMode val="edge"/>
          <c:yMode val="edge"/>
          <c:x val="3.0555555555555575E-2"/>
          <c:y val="4.1318667851343575E-2"/>
          <c:w val="0.93888888888888944"/>
          <c:h val="0.7954128496583841"/>
        </c:manualLayout>
      </c:layout>
      <c:barChart>
        <c:barDir val="col"/>
        <c:grouping val="clustered"/>
        <c:ser>
          <c:idx val="0"/>
          <c:order val="0"/>
          <c:tx>
            <c:strRef>
              <c:f>Лист1!$D$25</c:f>
              <c:strCache>
                <c:ptCount val="1"/>
                <c:pt idx="0">
                  <c:v>2016</c:v>
                </c:pt>
              </c:strCache>
            </c:strRef>
          </c:tx>
          <c:dLbls>
            <c:showVal val="1"/>
          </c:dLbls>
          <c:cat>
            <c:strRef>
              <c:f>Лист1!$A$24:$C$24</c:f>
              <c:strCache>
                <c:ptCount val="3"/>
                <c:pt idx="0">
                  <c:v>Фундаментальні</c:v>
                </c:pt>
                <c:pt idx="1">
                  <c:v>Прикладні</c:v>
                </c:pt>
                <c:pt idx="2">
                  <c:v>Госпдоговірні</c:v>
                </c:pt>
              </c:strCache>
            </c:strRef>
          </c:cat>
          <c:val>
            <c:numRef>
              <c:f>Лист1!$A$25:$C$25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Лист1!$D$26</c:f>
              <c:strCache>
                <c:ptCount val="1"/>
                <c:pt idx="0">
                  <c:v>2017</c:v>
                </c:pt>
              </c:strCache>
            </c:strRef>
          </c:tx>
          <c:dLbls>
            <c:showVal val="1"/>
          </c:dLbls>
          <c:cat>
            <c:strRef>
              <c:f>Лист1!$A$24:$C$24</c:f>
              <c:strCache>
                <c:ptCount val="3"/>
                <c:pt idx="0">
                  <c:v>Фундаментальні</c:v>
                </c:pt>
                <c:pt idx="1">
                  <c:v>Прикладні</c:v>
                </c:pt>
                <c:pt idx="2">
                  <c:v>Госпдоговірні</c:v>
                </c:pt>
              </c:strCache>
            </c:strRef>
          </c:cat>
          <c:val>
            <c:numRef>
              <c:f>Лист1!$A$26:$C$26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</c:ser>
        <c:dLbls>
          <c:showVal val="1"/>
        </c:dLbls>
        <c:overlap val="-25"/>
        <c:axId val="136227456"/>
        <c:axId val="136237440"/>
      </c:barChart>
      <c:catAx>
        <c:axId val="136227456"/>
        <c:scaling>
          <c:orientation val="minMax"/>
        </c:scaling>
        <c:axPos val="b"/>
        <c:majorTickMark val="none"/>
        <c:tickLblPos val="nextTo"/>
        <c:crossAx val="136237440"/>
        <c:crosses val="autoZero"/>
        <c:auto val="1"/>
        <c:lblAlgn val="ctr"/>
        <c:lblOffset val="100"/>
      </c:catAx>
      <c:valAx>
        <c:axId val="136237440"/>
        <c:scaling>
          <c:orientation val="minMax"/>
        </c:scaling>
        <c:delete val="1"/>
        <c:axPos val="l"/>
        <c:numFmt formatCode="General" sourceLinked="1"/>
        <c:tickLblPos val="nextTo"/>
        <c:crossAx val="1362274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0375892306622825"/>
          <c:y val="0.15514910195191528"/>
          <c:w val="0.16798216573177696"/>
          <c:h val="0.11303540134436284"/>
        </c:manualLayout>
      </c:layout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showVal val="1"/>
          </c:dLbls>
          <c:val>
            <c:numRef>
              <c:f>Лист1!$A$28:$I$28</c:f>
              <c:numCache>
                <c:formatCode>General</c:formatCode>
                <c:ptCount val="9"/>
                <c:pt idx="0">
                  <c:v>16</c:v>
                </c:pt>
                <c:pt idx="1">
                  <c:v>6</c:v>
                </c:pt>
                <c:pt idx="2">
                  <c:v>19</c:v>
                </c:pt>
                <c:pt idx="3">
                  <c:v>17</c:v>
                </c:pt>
                <c:pt idx="4">
                  <c:v>18</c:v>
                </c:pt>
                <c:pt idx="5">
                  <c:v>18</c:v>
                </c:pt>
                <c:pt idx="6">
                  <c:v>9</c:v>
                </c:pt>
                <c:pt idx="7">
                  <c:v>22</c:v>
                </c:pt>
                <c:pt idx="8">
                  <c:v>16</c:v>
                </c:pt>
              </c:numCache>
            </c:numRef>
          </c:val>
        </c:ser>
        <c:dLbls>
          <c:showVal val="1"/>
        </c:dLbls>
        <c:overlap val="-25"/>
        <c:axId val="136438912"/>
        <c:axId val="136440448"/>
      </c:barChart>
      <c:catAx>
        <c:axId val="136438912"/>
        <c:scaling>
          <c:orientation val="minMax"/>
        </c:scaling>
        <c:delete val="1"/>
        <c:axPos val="b"/>
        <c:majorTickMark val="none"/>
        <c:tickLblPos val="nextTo"/>
        <c:crossAx val="136440448"/>
        <c:crosses val="autoZero"/>
        <c:auto val="1"/>
        <c:lblAlgn val="ctr"/>
        <c:lblOffset val="100"/>
      </c:catAx>
      <c:valAx>
        <c:axId val="136440448"/>
        <c:scaling>
          <c:orientation val="minMax"/>
        </c:scaling>
        <c:delete val="1"/>
        <c:axPos val="l"/>
        <c:numFmt formatCode="General" sourceLinked="1"/>
        <c:tickLblPos val="nextTo"/>
        <c:crossAx val="136438912"/>
        <c:crosses val="autoZero"/>
        <c:crossBetween val="between"/>
      </c:valAx>
    </c:plotArea>
    <c:plotVisOnly val="1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>
        <c:manualLayout>
          <c:layoutTarget val="inner"/>
          <c:xMode val="edge"/>
          <c:yMode val="edge"/>
          <c:x val="0.43545538023938357"/>
          <c:y val="7.731116943715372E-3"/>
          <c:w val="0.56454455488145949"/>
          <c:h val="0.964491105278507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Лист1!$B$29</c:f>
              <c:strCache>
                <c:ptCount val="1"/>
                <c:pt idx="0">
                  <c:v>2017 (352)</c:v>
                </c:pt>
              </c:strCache>
            </c:strRef>
          </c:tx>
          <c:dLbls>
            <c:showVal val="1"/>
          </c:dLbls>
          <c:cat>
            <c:strRef>
              <c:f>Лист1!$A$30:$A$33</c:f>
              <c:strCache>
                <c:ptCount val="4"/>
                <c:pt idx="0">
                  <c:v>Статті у виданнях, що входять до SCOPUS/WoS</c:v>
                </c:pt>
                <c:pt idx="1">
                  <c:v>Статті у міжнародних електронних виданнях</c:v>
                </c:pt>
                <c:pt idx="2">
                  <c:v>Статті у міжнародних збірниках, які мають імпакт-фактор </c:v>
                </c:pt>
                <c:pt idx="3">
                  <c:v>Статті у фахових виданнях</c:v>
                </c:pt>
              </c:strCache>
            </c:strRef>
          </c:cat>
          <c:val>
            <c:numRef>
              <c:f>Лист1!$B$30:$B$33</c:f>
              <c:numCache>
                <c:formatCode>General</c:formatCode>
                <c:ptCount val="4"/>
                <c:pt idx="0">
                  <c:v>13</c:v>
                </c:pt>
                <c:pt idx="1">
                  <c:v>115</c:v>
                </c:pt>
                <c:pt idx="2">
                  <c:v>10</c:v>
                </c:pt>
                <c:pt idx="3">
                  <c:v>214</c:v>
                </c:pt>
              </c:numCache>
            </c:numRef>
          </c:val>
        </c:ser>
        <c:ser>
          <c:idx val="1"/>
          <c:order val="1"/>
          <c:tx>
            <c:strRef>
              <c:f>Лист1!$C$29</c:f>
              <c:strCache>
                <c:ptCount val="1"/>
                <c:pt idx="0">
                  <c:v>2016 (325)</c:v>
                </c:pt>
              </c:strCache>
            </c:strRef>
          </c:tx>
          <c:dLbls>
            <c:showVal val="1"/>
          </c:dLbls>
          <c:cat>
            <c:strRef>
              <c:f>Лист1!$A$30:$A$33</c:f>
              <c:strCache>
                <c:ptCount val="4"/>
                <c:pt idx="0">
                  <c:v>Статті у виданнях, що входять до SCOPUS/WoS</c:v>
                </c:pt>
                <c:pt idx="1">
                  <c:v>Статті у міжнародних електронних виданнях</c:v>
                </c:pt>
                <c:pt idx="2">
                  <c:v>Статті у міжнародних збірниках, які мають імпакт-фактор </c:v>
                </c:pt>
                <c:pt idx="3">
                  <c:v>Статті у фахових виданнях</c:v>
                </c:pt>
              </c:strCache>
            </c:strRef>
          </c:cat>
          <c:val>
            <c:numRef>
              <c:f>Лист1!$C$30:$C$33</c:f>
              <c:numCache>
                <c:formatCode>General</c:formatCode>
                <c:ptCount val="4"/>
                <c:pt idx="0">
                  <c:v>9</c:v>
                </c:pt>
                <c:pt idx="1">
                  <c:v>91</c:v>
                </c:pt>
                <c:pt idx="2">
                  <c:v>22</c:v>
                </c:pt>
                <c:pt idx="3">
                  <c:v>203</c:v>
                </c:pt>
              </c:numCache>
            </c:numRef>
          </c:val>
        </c:ser>
        <c:dLbls>
          <c:showVal val="1"/>
        </c:dLbls>
        <c:overlap val="-25"/>
        <c:axId val="136359936"/>
        <c:axId val="136361472"/>
      </c:barChart>
      <c:catAx>
        <c:axId val="136359936"/>
        <c:scaling>
          <c:orientation val="minMax"/>
        </c:scaling>
        <c:axPos val="l"/>
        <c:majorTickMark val="none"/>
        <c:tickLblPos val="nextTo"/>
        <c:crossAx val="136361472"/>
        <c:crosses val="autoZero"/>
        <c:auto val="1"/>
        <c:lblAlgn val="ctr"/>
        <c:lblOffset val="100"/>
      </c:catAx>
      <c:valAx>
        <c:axId val="136361472"/>
        <c:scaling>
          <c:orientation val="minMax"/>
        </c:scaling>
        <c:delete val="1"/>
        <c:axPos val="b"/>
        <c:numFmt formatCode="General" sourceLinked="1"/>
        <c:tickLblPos val="nextTo"/>
        <c:crossAx val="1363599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8317445316708312"/>
          <c:y val="0.67129629629629695"/>
          <c:w val="0.21682554683291741"/>
          <c:h val="0.22384222805482648"/>
        </c:manualLayout>
      </c:layout>
    </c:legend>
    <c:plotVisOnly val="1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241" cy="496586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412" y="0"/>
            <a:ext cx="2930241" cy="496586"/>
          </a:xfrm>
          <a:prstGeom prst="rect">
            <a:avLst/>
          </a:prstGeom>
        </p:spPr>
        <p:txBody>
          <a:bodyPr vert="horz" lIns="88093" tIns="44047" rIns="88093" bIns="44047" rtlCol="0"/>
          <a:lstStyle>
            <a:lvl1pPr algn="r">
              <a:defRPr sz="1200"/>
            </a:lvl1pPr>
          </a:lstStyle>
          <a:p>
            <a:fld id="{DB66AEA8-BF47-4A8E-848A-B328CDEEF88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093" tIns="44047" rIns="88093" bIns="440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512" y="4722192"/>
            <a:ext cx="5410139" cy="4473900"/>
          </a:xfrm>
          <a:prstGeom prst="rect">
            <a:avLst/>
          </a:prstGeom>
        </p:spPr>
        <p:txBody>
          <a:bodyPr vert="horz" lIns="88093" tIns="44047" rIns="88093" bIns="4404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385"/>
            <a:ext cx="2930241" cy="496586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412" y="9444385"/>
            <a:ext cx="2930241" cy="496586"/>
          </a:xfrm>
          <a:prstGeom prst="rect">
            <a:avLst/>
          </a:prstGeom>
        </p:spPr>
        <p:txBody>
          <a:bodyPr vert="horz" lIns="88093" tIns="44047" rIns="88093" bIns="44047" rtlCol="0" anchor="b"/>
          <a:lstStyle>
            <a:lvl1pPr algn="r">
              <a:defRPr sz="1200"/>
            </a:lvl1pPr>
          </a:lstStyle>
          <a:p>
            <a:fld id="{767C97CE-4534-4CF3-B27E-CEEF4B1E5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C97CE-4534-4CF3-B27E-CEEF4B1E541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C97CE-4534-4CF3-B27E-CEEF4B1E541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C97CE-4534-4CF3-B27E-CEEF4B1E541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7425-7441-4C76-9E2C-77B47C9766A0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5669A-F5B8-4D43-8AC8-54867130D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2AC56-1D44-4DC7-8913-7846F1B5878D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694BD-1D01-479C-B069-73EA015A86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2C9E3-F7F4-4668-9BBB-521A75F22815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30072-F19A-4617-AB84-CF7FA0E3C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322C0-DD44-4E33-8321-4660BBB4D67E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3BBAB-A843-417E-8F4D-13C2413BD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2DE5C-C13D-4E9D-A5E8-E06533840116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5EE37-7479-47BE-8D19-AA79E4F5E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9C17A-9942-45E2-8CBF-54980AAE36CD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F3A44-7A91-43BB-BAFC-922D4A6B4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225DB-2672-4754-B3F3-8D0DF502F60E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FE49E-8EEA-4BDD-A75C-5C4A43A92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9548F-FF35-49E7-B239-3DF6D3F9CB03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670E1-D59A-48D3-9207-BFB58E7AB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A528-8B5C-40AF-AB69-5CE931609B3A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ADBDA-144F-4498-BE18-1268696C0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E5F4-76C4-4D54-8BA9-D7D57D7C2AE5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77E0A-FD68-43C4-A155-00D75A25E1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E29D7-3596-4B80-B606-F69B08ECEEB7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2C23E-DD39-401E-B1BE-4EE42CEFA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l="-50000" t="16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7BB612-0583-439B-B6F2-3206FAA31EFE}" type="datetimeFigureOut">
              <a:rPr lang="ru-RU"/>
              <a:pPr>
                <a:defRPr/>
              </a:pPr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DE8DB7-326A-469E-9844-5AD053B9C6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600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52500" y="234950"/>
            <a:ext cx="719455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 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249238" y="1925638"/>
            <a:ext cx="8752522" cy="381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 БІЗНЕСУ,  ЕКОНОМІКИ  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ІНФОРМАЦІЙНИХ  ТЕХНОЛОГІЙ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  <a:p>
            <a:pPr algn="ctr"/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ПІДСУМКИ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НАУКОВОЇ ТА НАУКОВО-ТЕХНІЧНОЇ ДІЯЛЬНОСТІ </a:t>
            </a:r>
          </a:p>
          <a:p>
            <a:pPr algn="ctr"/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КАФЕДР ІБЕІТ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за 2017 р.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1" y="1489434"/>
            <a:ext cx="9144000" cy="4609708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0" y="1177707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КОНЦЕПЦІЯ </a:t>
            </a:r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ІНТЕГРАЦІЇ ТА </a:t>
            </a:r>
            <a:r>
              <a:rPr lang="uk-UA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УЗГОДЖЕННЯ  НАУКОВИХ  </a:t>
            </a:r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  КАФЕДР</a:t>
            </a:r>
            <a:endParaRPr lang="uk-UA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7" name="Рисунок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4012" y="1995055"/>
            <a:ext cx="4457078" cy="290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9426" y="1495524"/>
            <a:ext cx="2710023" cy="120032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ЕКОНОМІКИ ПІДПРИЄМСТВ</a:t>
            </a:r>
            <a:endParaRPr lang="uk-UA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1. Обґрунтовано зміст системи комплексного процесного управління витратами промислового підприємства.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2. Обґрунтовано напрямки забезпечення розвитку промислового підприємства на основі стратегії підвищення потенціалу його конкурентоспроможності.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3. Запропоновано організаційно-методичне забезпечення формування потенціалу інноваційного розвитку промислового підприємства.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0" y="2861525"/>
            <a:ext cx="2719449" cy="1692771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800" b="1" dirty="0" smtClean="0">
                <a:latin typeface="Times New Roman" pitchFamily="18" charset="0"/>
                <a:cs typeface="Times New Roman" pitchFamily="18" charset="0"/>
              </a:rPr>
              <a:t>МЕНЕДЖМЕНТУ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1. Сформульовано концептуальні підходи до формування системно-структурної моделі інструментів управління розвитку суб’єктів господарювання.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2. Обґрунтовано концептуальні засади запровадження парадигми економічної та організаційної поведінки суб’єктів господарювання як фундаментальної бази формування інструментального забезпечення його розвитку.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3. Запропоновано моделі та відповідний інструментарій передпланової оцінки для вирішення проблеми оцінювання інноваційно-інвестиційних проектів у нестабільних умовах розвитку.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10198" y="4955375"/>
            <a:ext cx="1951807" cy="133882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АДМІНІСТРАТИВНОГО МЕНЕДЖМЕНТУ ТА ПРОБЛЕМ РИНКУ</a:t>
            </a:r>
          </a:p>
          <a:p>
            <a:pPr algn="just"/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Обґрунтовано новітні модернізаційні підходи щодо запровадження публічного управління та адміністрування у процесах економічних реформ в Україні.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0" y="4713886"/>
            <a:ext cx="2743200" cy="156966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800" b="1" dirty="0" smtClean="0">
                <a:latin typeface="Times New Roman" pitchFamily="18" charset="0"/>
                <a:cs typeface="Times New Roman" pitchFamily="18" charset="0"/>
              </a:rPr>
              <a:t>МЕНЕДЖМЕНТУ ЗОВНІШНЬОЕКОНОМІЧНОЇ ТА ІННОВАЦІЙНОЇ ДІЯЛЬНОСТІ</a:t>
            </a: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1. Обґрунтовано концепцію економетричної моделі формування інтелектуального капіталу як основи кадрового забезпечення інноваційної діяльності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2. Визначено перспективні шляхи підвищення міжнародної конкурентоспроможності підприємств регіону на інноваційній основі.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3. Розроблено інструментальну базу стратегування активізації інноваційно-інвестиційного розвитку підприємства на основі </a:t>
            </a:r>
            <a:r>
              <a:rPr lang="uk-UA" sz="800" dirty="0" err="1" smtClean="0">
                <a:latin typeface="Times New Roman" pitchFamily="18" charset="0"/>
                <a:cs typeface="Times New Roman" pitchFamily="18" charset="0"/>
              </a:rPr>
              <a:t>функціонально-компетентністного</a:t>
            </a:r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 підходу та сучасних управлінських технологій.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28261" y="4952010"/>
            <a:ext cx="1925384" cy="132195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ЕКОНОМІЧНОЇ КІБЕРНЕТИКИ ТА ІНФОРМАЦІЙНИХ ТЕХНОЛОГІЙ</a:t>
            </a:r>
          </a:p>
          <a:p>
            <a:pPr>
              <a:lnSpc>
                <a:spcPct val="95000"/>
              </a:lnSpc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Обґрунтовано комплекс сучасних моделей та технологій аналізу й моделювання динаміки розвитку соціально-економічних процесів на різних рівнях ієрархії управління</a:t>
            </a:r>
            <a:endParaRPr lang="ru-RU" sz="900" spc="1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63938" y="1456944"/>
            <a:ext cx="2249582" cy="1815882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800" b="1" dirty="0" smtClean="0">
                <a:latin typeface="Times New Roman" pitchFamily="18" charset="0"/>
                <a:cs typeface="Times New Roman" pitchFamily="18" charset="0"/>
              </a:rPr>
              <a:t>ОБЛІКУ, АНАЛІЗУ І АУДИТУ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1. Розвинено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базис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трансформації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облікових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Обґрунтовано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методологію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управлінський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інструментарій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економічно-безпечного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інноваційного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сектору на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інтеграції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, науки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обґрунтовано</a:t>
            </a:r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 методичне оснащення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економічн</a:t>
            </a:r>
            <a:r>
              <a:rPr lang="uk-UA" sz="800" dirty="0" err="1" smtClean="0"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обліково-аналітичне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інноваційно-інвестиційної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на макро та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макрорівні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5813" y="3384507"/>
            <a:ext cx="2268187" cy="156966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МАРКЕТИНГУ</a:t>
            </a:r>
          </a:p>
          <a:p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1. Систематизовано та обґрунтовано тенденції розвитку  теорії та практики маркетингу в сучасних умовах господарювання.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2. Розвинуто сучасні та обґрунтовано новітні моделі маркетингового інструментарію розвитку машинобудівних підприємств.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3. Обґрунтовано теоретично-методологічні засади формування маркетингового потенціалу інновацій машинобудування в умовах підвищення ризикованості ринкового середовища.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99564" y="4987637"/>
            <a:ext cx="2244436" cy="120032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ЕКОНОМІЧНИХ СИСТЕМ І УПРАВЛІННЯ ІННОВАЦІЙНИМ РОЗВИТКОМ</a:t>
            </a:r>
          </a:p>
          <a:p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Обґрунтовано передумови впровадження організаційно-управлінських інновацій розвитку регіонів України на основі імплементації Європейського досвіду сталого зростання.</a:t>
            </a:r>
            <a:endParaRPr lang="ru-RU" sz="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6329" y="1502169"/>
            <a:ext cx="3906980" cy="493981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ПІДПРИЄМНИЦТВА ТА ТОРГІВЛІ</a:t>
            </a:r>
          </a:p>
          <a:p>
            <a:pPr>
              <a:lnSpc>
                <a:spcPct val="95000"/>
              </a:lnSpc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Обґрунтовано концептуальні засади розробки системи державного управління фінансовою складовою економічної безпеки економіки України</a:t>
            </a:r>
            <a:endParaRPr lang="ru-RU" sz="900" spc="1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0" y="1120617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НАУКОВО-ПЕДАГОГІЧНИЙ  ПОТЕНЦІАЛ  КАФЕДР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070" y="1419395"/>
            <a:ext cx="8748214" cy="466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ТЕМАТИКА  СЕМІНАРІВ  НА  КАФЕДРАХ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966720" y="4152500"/>
            <a:ext cx="228601" cy="38257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90240" y="1473200"/>
            <a:ext cx="2499360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МІЖВУЗІВСЬКІ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819827"/>
            <a:ext cx="4191001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000" b="1" dirty="0">
                <a:latin typeface="Times New Roman" pitchFamily="18" charset="0"/>
                <a:cs typeface="Times New Roman" pitchFamily="18" charset="0"/>
              </a:rPr>
              <a:t>ЕКОНОМІЧНОЇ КІБЕРНЕТИКИ ТА ІНФОРМАЦІЙНИХ ТЕХНОЛОГІЙ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Актуальні проблеми моделювання економічних процесів та використання інформаційних технологій  </a:t>
            </a:r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З.М. Соколовська)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67200" y="1819826"/>
            <a:ext cx="4876800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000" b="1" dirty="0">
                <a:latin typeface="Times New Roman" pitchFamily="18" charset="0"/>
                <a:cs typeface="Times New Roman" pitchFamily="18" charset="0"/>
              </a:rPr>
              <a:t>ЕКОНОМІЧНИХ СИСТЕМ І УПРАВЛІННЯ ІННОВАЦІЙНИМ РОЗВИТКОМ</a:t>
            </a: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>Еволюційна </a:t>
            </a: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парадигма економічної теорії (Е.М. Забарна)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000" dirty="0">
                <a:latin typeface="Times New Roman" pitchFamily="18" charset="0"/>
                <a:cs typeface="Times New Roman" pitchFamily="18" charset="0"/>
              </a:rPr>
              <a:t>Парадигма інноваційного розвитку в умовах ринкової трансформації (Е.М. Забарна)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2651760"/>
            <a:ext cx="2468880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МІЖКАФЕДРАЛЬНІ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>
            <a:stCxn id="10" idx="1"/>
            <a:endCxn id="11" idx="0"/>
          </p:cNvCxnSpPr>
          <p:nvPr/>
        </p:nvCxnSpPr>
        <p:spPr>
          <a:xfrm flipH="1">
            <a:off x="2095501" y="1642477"/>
            <a:ext cx="1094739" cy="17735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3"/>
            <a:endCxn id="12" idx="0"/>
          </p:cNvCxnSpPr>
          <p:nvPr/>
        </p:nvCxnSpPr>
        <p:spPr>
          <a:xfrm>
            <a:off x="5689600" y="1642477"/>
            <a:ext cx="1016000" cy="177349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3039992"/>
            <a:ext cx="4175760" cy="60016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ОБЛІКУ, АНАЛІЗУ І АУДИТУ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Сучасні проблеми економіки та управління підприємствами </a:t>
            </a:r>
            <a:endParaRPr lang="uk-UA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С.В. Філиппова, С.К. Харічков)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46880" y="3039992"/>
            <a:ext cx="4897119" cy="60016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МЕНЕДЖМЕНТУ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Інструменти управління розвитком </a:t>
            </a:r>
            <a:r>
              <a:rPr lang="uk-UA" sz="1100" dirty="0" err="1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100" dirty="0" err="1">
                <a:latin typeface="Times New Roman" pitchFamily="18" charset="0"/>
                <a:cs typeface="Times New Roman" pitchFamily="18" charset="0"/>
              </a:rPr>
              <a:t>єктів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 господарювання реального сектору національної економіки (С.К. Харічков)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718561"/>
            <a:ext cx="2753360" cy="7078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ЕКОНОМІКА ПІДПРИЄМСТВ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Потенціал та стратегічний розвиток сучасних підприємств (Є.А. </a:t>
            </a:r>
            <a:r>
              <a:rPr lang="uk-UA" sz="1100" dirty="0" err="1">
                <a:latin typeface="Times New Roman" pitchFamily="18" charset="0"/>
                <a:cs typeface="Times New Roman" pitchFamily="18" charset="0"/>
              </a:rPr>
              <a:t>Бєльтюков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0399" y="3962400"/>
            <a:ext cx="2489201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КАФЕДРАЛЬНІ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stCxn id="13" idx="1"/>
          </p:cNvCxnSpPr>
          <p:nvPr/>
        </p:nvCxnSpPr>
        <p:spPr>
          <a:xfrm flipH="1">
            <a:off x="1905002" y="2821037"/>
            <a:ext cx="1295398" cy="218957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3" idx="3"/>
            <a:endCxn id="17" idx="0"/>
          </p:cNvCxnSpPr>
          <p:nvPr/>
        </p:nvCxnSpPr>
        <p:spPr>
          <a:xfrm>
            <a:off x="5669280" y="2821037"/>
            <a:ext cx="1026160" cy="21895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76800" y="4592845"/>
            <a:ext cx="4267200" cy="9387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МАРКЕТИНГУ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Маркетинговий інструментарій розвитку автомобілебудівних підприємств (М.А. Окландер)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Трансформація теорії маркетингу в умовах інформатизації суспільства (М.А. Окландер)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35040" y="3726277"/>
            <a:ext cx="3108960" cy="76944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ОБЛІКУ, АНАЛІЗУ І АУДИТУ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Проблеми обліково-аналітичного забезпечення управління підприємствами, організаціями та установами  (С.В. Філиппова)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4535074"/>
            <a:ext cx="4038601" cy="98488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МЕНЕДЖМЕНТУ ЗОВНІШНЬОЕКОНОМІЧНОЇ ТА ІННОВАЦІЙНОЇ </a:t>
            </a:r>
            <a:r>
              <a:rPr lang="uk-UA" sz="1100" b="1" dirty="0" smtClean="0">
                <a:latin typeface="Times New Roman" pitchFamily="18" charset="0"/>
                <a:cs typeface="Times New Roman" pitchFamily="18" charset="0"/>
              </a:rPr>
              <a:t>ДІЯЛЬНОСТІ</a:t>
            </a:r>
          </a:p>
          <a:p>
            <a:pPr algn="ctr">
              <a:defRPr/>
            </a:pPr>
            <a:endParaRPr lang="ru-RU" sz="3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Інвестиційна та інноваційна поведінка українських промислових підприємств у трансформаційній </a:t>
            </a:r>
          </a:p>
          <a:p>
            <a:pPr algn="ctr">
              <a:defRPr/>
            </a:pPr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економіці (В.І. </a:t>
            </a:r>
            <a:r>
              <a:rPr lang="uk-UA" sz="1100" dirty="0" err="1" smtClean="0">
                <a:latin typeface="Times New Roman" pitchFamily="18" charset="0"/>
                <a:cs typeface="Times New Roman" pitchFamily="18" charset="0"/>
              </a:rPr>
              <a:t>Захарченко</a:t>
            </a:r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 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5574955"/>
            <a:ext cx="4343401" cy="76944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АДМІНІСТРАТИВНОГО МЕНЕДЖМЕНТУ ТА ПРОБЛЕМ РИНКУ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Сучасні орієнтири інноваційного розвитку вітчизняних підприємств (Б.В. Буркинський)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rot="10800000" flipV="1">
            <a:off x="2738121" y="4152500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19600" y="5574955"/>
            <a:ext cx="4724400" cy="76944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100" b="1" dirty="0">
                <a:latin typeface="Times New Roman" pitchFamily="18" charset="0"/>
                <a:cs typeface="Times New Roman" pitchFamily="18" charset="0"/>
              </a:rPr>
              <a:t>ЕКОНОМІЧНИХ СИСТЕМ І УПРАВЛІННЯ ІННОВАЦІЙНИМ РОЗВИТКОМ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Методологія економічного </a:t>
            </a:r>
            <a:r>
              <a:rPr lang="uk-UA" sz="1100" dirty="0" smtClean="0">
                <a:latin typeface="Times New Roman" pitchFamily="18" charset="0"/>
                <a:cs typeface="Times New Roman" pitchFamily="18" charset="0"/>
              </a:rPr>
              <a:t>дослідження (</a:t>
            </a:r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Е.М. Забарна)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5715001" y="4172820"/>
            <a:ext cx="228599" cy="44034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5715001" y="4116443"/>
            <a:ext cx="304800" cy="46217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3585914" y="4817469"/>
            <a:ext cx="1286372" cy="22860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3928815" y="4703169"/>
            <a:ext cx="1286372" cy="45720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НАУКОВІ КОНФЕРЕНЦІЇ ІБЕІТ 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26327" y="1473200"/>
            <a:ext cx="3562597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МІЖНАРОДНІ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819828"/>
            <a:ext cx="4156363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«СУЧАСНІ СТРАТЕГІЇ РЕГІОНАЛЬНОГО РОЗВИТКУ УКРАЇНСЬКОГО </a:t>
            </a:r>
            <a:r>
              <a:rPr lang="uk-UA" sz="1200" b="1" dirty="0" err="1" smtClean="0">
                <a:latin typeface="Times New Roman" pitchFamily="18" charset="0"/>
                <a:cs typeface="Times New Roman" pitchFamily="18" charset="0"/>
              </a:rPr>
              <a:t>ПРИЧОРНОМОР’Я</a:t>
            </a: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: ВИКЛИКИ ТА РІШЕННЯ»</a:t>
            </a:r>
            <a:r>
              <a:rPr lang="uk-UA" sz="1200" b="1" dirty="0" smtClean="0">
                <a:latin typeface="Times New Roman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uk-UA" sz="900" dirty="0" smtClean="0">
                <a:latin typeface="Times New Roman"/>
              </a:rPr>
              <a:t>ІНСТИТУТ ПРОБЛЕМ РИНКУ ТА ЕКОНОМІКО-ЕКОЛОГІЧНИХ ДОСЛІДЖЕНЬ НАН УКРАЇНИ, ОДЕСЬКИЙ НАЦІОНАЛЬНИЙ ПОЛІТЕХНІЧНИЙ УНІВЕРСИТЕТ,  </a:t>
            </a:r>
            <a:r>
              <a:rPr lang="uk-UA" sz="900" dirty="0" smtClean="0">
                <a:latin typeface="Times New Roman"/>
                <a:ea typeface="Calibri"/>
              </a:rPr>
              <a:t>НАУКОВИЙ ПОРТАЛ «ЕКОНОМІКА: РЕАЛІЇ ЧАСУ 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1366" y="1831701"/>
            <a:ext cx="4892634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«ПРОБЛЕМИ І ПЕРСПЕКТИВИ ІННОВАЦІЙНОГО РОЗВИТКУ ЕКОНОМІКИ В КОНТЕКСТІ ІНТЕГРАЦІЇ УКРАЇНИ В ЄВРОПЕЙСЬКИЙ НАУКОВО-ІННОВАЦІЙНИЙ ПРОСТІР» </a:t>
            </a: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ДЕРЖАВНА УСТАНОВА «ІНСТИТУТ ДОСЛІДЖЕНЬ НАУКОВО-ТЕХНІЧНОГО ПОТЕНЦІАЛУ ТА ІСТОРІЇ НАУКИ ІМ. Г.М. ДОБРОВА», ОДЕСЬКИЙ НАЦІОНАЛЬНИЙ ПОЛІТЕХНІЧНИЙ УНІВЕРСИТЕТ,  НАУКОВИЙ ПОРТАЛ «ЕКОНОМІКА: РЕАЛІЇ ЧАСУ</a:t>
            </a: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2906" y="4931823"/>
            <a:ext cx="2468880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ВСЕУКРАЇНСЬКІ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>
            <a:stCxn id="10" idx="1"/>
            <a:endCxn id="11" idx="0"/>
          </p:cNvCxnSpPr>
          <p:nvPr/>
        </p:nvCxnSpPr>
        <p:spPr>
          <a:xfrm rot="10800000" flipV="1">
            <a:off x="2078183" y="1642476"/>
            <a:ext cx="748145" cy="17735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3"/>
            <a:endCxn id="12" idx="0"/>
          </p:cNvCxnSpPr>
          <p:nvPr/>
        </p:nvCxnSpPr>
        <p:spPr>
          <a:xfrm>
            <a:off x="6388924" y="1642477"/>
            <a:ext cx="308759" cy="18922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46909" y="5438810"/>
            <a:ext cx="6662057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«ОБЛІКОВО-АНАЛІТИЧНЕ ЗАБЕЗПЕЧЕННЯ ІННОВАЦІЙНОЇ ТРАНСФОРМАЦІЇ ЕКОНОМІКИ УКРАЇНИ»</a:t>
            </a:r>
          </a:p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ОБЛІКУ, АНАЛІЗУ І АУДИТУ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758" y="3443753"/>
            <a:ext cx="4263242" cy="7386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«АКТУАЛЬНІ ПРОБЛЕМИ ТЕОРІЇ ТА ПРАКТИКИ МЕНЕДЖМЕНТУ»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МЕНЕДЖМЕНТУ, МЕНЕДЖМЕНТУ ЗОВНІШНЬОЕКОНОМІЧНОЇ ТА ІННОВАЦІЙНОЇ ДІЯЛЬНОСТІ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445428"/>
            <a:ext cx="3990109" cy="6001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«ФОРМУВАННЯ ПОТЕНЦІАЛУ ЕКОНОМІЧНОГО РОЗВИТКУ ПРОМИСЛОВИХ ПІДПРИЄМСТВ»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ЕКОНОМІКА </a:t>
            </a:r>
            <a:r>
              <a:rPr lang="uk-UA" sz="900" dirty="0">
                <a:latin typeface="Times New Roman" pitchFamily="18" charset="0"/>
                <a:cs typeface="Times New Roman" pitchFamily="18" charset="0"/>
              </a:rPr>
              <a:t>ПІДПРИЄМСТВ </a:t>
            </a:r>
            <a:endParaRPr lang="uk-UA" sz="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55076" y="3071750"/>
            <a:ext cx="3752602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МІЖНАРОДНІ КАФЕДРАЛЬНІ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4261941"/>
            <a:ext cx="4215740" cy="6001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«ЕКОНОМІЧНА КІБЕРНЕТИКА: ТЕОРІЯ, ПРАКТИКА ТА НАПРЯМКИ РОЗВИТКУ»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ЕКОНОМІЧНОЇ КІБЕРНЕТИКИ ТА ІНФОРМАЦІЙНИХ ТЕХНОЛОГІЙ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 стрелкой 25"/>
          <p:cNvCxnSpPr>
            <a:endCxn id="18" idx="0"/>
          </p:cNvCxnSpPr>
          <p:nvPr/>
        </p:nvCxnSpPr>
        <p:spPr>
          <a:xfrm rot="10800000" flipV="1">
            <a:off x="1995056" y="3202474"/>
            <a:ext cx="760885" cy="24295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14504" y="4268668"/>
            <a:ext cx="4429496" cy="6001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«УПРАВЛІННЯ ІННОВАЦІЙНИМ РОЗВИТКОМ НА МАКРО-, МЕЗО- ТА МІКРОРІВНЯХ»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ЕКОНОМІЧНИХ </a:t>
            </a:r>
            <a:r>
              <a:rPr lang="uk-UA" sz="900" dirty="0">
                <a:latin typeface="Times New Roman" pitchFamily="18" charset="0"/>
                <a:cs typeface="Times New Roman" pitchFamily="18" charset="0"/>
              </a:rPr>
              <a:t>СИСТЕМ І УПРАВЛІННЯ ІННОВАЦІЙНИМ РОЗВИТКОМ </a:t>
            </a:r>
            <a:endParaRPr lang="uk-UA" sz="9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4156367" y="3716978"/>
            <a:ext cx="890646" cy="27313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7" idx="0"/>
          </p:cNvCxnSpPr>
          <p:nvPr/>
        </p:nvCxnSpPr>
        <p:spPr>
          <a:xfrm>
            <a:off x="6534399" y="3165134"/>
            <a:ext cx="477980" cy="278619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3889173" y="3722917"/>
            <a:ext cx="866894" cy="26125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3" idx="2"/>
            <a:endCxn id="16" idx="0"/>
          </p:cNvCxnSpPr>
          <p:nvPr/>
        </p:nvCxnSpPr>
        <p:spPr>
          <a:xfrm rot="16200000" flipH="1">
            <a:off x="4493426" y="5354297"/>
            <a:ext cx="168433" cy="592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ВИКОНАННЯ НАУКОВИХ ДОСЛІДЖЕНЬ КАФЕДРАМИ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2103" y="1395844"/>
            <a:ext cx="7156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ЗАГАЛЬНИЙ ОБ</a:t>
            </a:r>
            <a:r>
              <a:rPr lang="ru-RU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СЯГ </a:t>
            </a:r>
            <a:r>
              <a:rPr lang="uk-UA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ФІНАНСУВАННЯ НА ОДИНИЦЮ ПВС КАФЕДР  В 2017  р. 1,79</a:t>
            </a:r>
            <a:r>
              <a:rPr lang="uk-UA" sz="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ТИС. ГРН. </a:t>
            </a:r>
            <a:endParaRPr lang="ru-RU" sz="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91569" y="1678674"/>
          <a:ext cx="7983941" cy="1746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85254" y="2168452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тис. грн.</a:t>
            </a:r>
            <a:endParaRPr lang="ru-RU" sz="1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429903" y="3439236"/>
          <a:ext cx="8386551" cy="2537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79034" y="4024546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кількість робіт</a:t>
            </a:r>
            <a:endParaRPr lang="ru-RU" sz="1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ІНДЕКС КАФЕДР У БАЗІ GOOGLE АКАДЕМІЯ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" y="4097665"/>
          <a:ext cx="9143999" cy="1981200"/>
        </p:xfrm>
        <a:graphic>
          <a:graphicData uri="http://schemas.openxmlformats.org/drawingml/2006/table">
            <a:tbl>
              <a:tblPr/>
              <a:tblGrid>
                <a:gridCol w="933401"/>
                <a:gridCol w="1183264"/>
                <a:gridCol w="931333"/>
                <a:gridCol w="959243"/>
                <a:gridCol w="1107013"/>
                <a:gridCol w="897077"/>
                <a:gridCol w="1016000"/>
                <a:gridCol w="1100667"/>
                <a:gridCol w="1016001"/>
              </a:tblGrid>
              <a:tr h="19812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ЕКОНОМІКИ ПІДПРИЄМСТВ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ЕКОНОМІЧНИХ СИСТЕМ І УПРАВЛІННЯ ІННОВАЦІЙНИМ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empus Sans ITC"/>
                        </a:rPr>
                        <a:t>РОЗВИТКОМ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empus Sans ITC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ОБЛІКУ, АНАЛІЗУ І АУДИТУ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i="0" u="none" strike="noStrike" dirty="0" smtClean="0">
                          <a:solidFill>
                            <a:srgbClr val="000000"/>
                          </a:solidFill>
                          <a:latin typeface="Tempus Sans ITC"/>
                        </a:rPr>
                        <a:t>МАРКЕТИНГУ</a:t>
                      </a:r>
                    </a:p>
                    <a:p>
                      <a:pPr algn="ctr" fontAlgn="b"/>
                      <a:endParaRPr lang="uk-UA" sz="1200" b="1" i="0" u="none" strike="noStrike" dirty="0">
                        <a:solidFill>
                          <a:srgbClr val="000000"/>
                        </a:solidFill>
                        <a:latin typeface="Tempus Sans ITC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МЕНЕДЖМЕНТУ </a:t>
                      </a:r>
                      <a:r>
                        <a:rPr lang="uk-UA" sz="1200" b="1" i="0" u="none" strike="noStrike" dirty="0" smtClean="0">
                          <a:solidFill>
                            <a:srgbClr val="000000"/>
                          </a:solidFill>
                          <a:latin typeface="Tempus Sans ITC"/>
                        </a:rPr>
                        <a:t>ЗОВНІШНЬО</a:t>
                      </a:r>
                    </a:p>
                    <a:p>
                      <a:pPr algn="ctr" fontAlgn="b"/>
                      <a:r>
                        <a:rPr lang="uk-UA" sz="1200" b="1" i="0" u="none" strike="noStrike" dirty="0" smtClean="0">
                          <a:solidFill>
                            <a:srgbClr val="000000"/>
                          </a:solidFill>
                          <a:latin typeface="Tempus Sans ITC"/>
                        </a:rPr>
                        <a:t>ЕКОНОМІЧНОЇ </a:t>
                      </a:r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ТА ІННОВАЦІЙНОЇ ДІЯЛЬНОСТІ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i="0" u="none" strike="noStrike" dirty="0" smtClean="0">
                          <a:solidFill>
                            <a:srgbClr val="000000"/>
                          </a:solidFill>
                          <a:latin typeface="Tempus Sans ITC"/>
                        </a:rPr>
                        <a:t>МЕНЕДЖМЕНТУ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ЕКОНОМІЧНОЇ КІБЕРНЕТИКИ ТА ІНФОРМАЦІЙНИХ ТЕХНОЛОГІЙ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АДМІНІСТРАТИВНОГО МЕНЕДЖМЕНТУ ТА ПРОБЛЕМ РИНКУ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empus Sans ITC"/>
                        </a:rPr>
                        <a:t>ПІДПРИЄМНИЦТВА ТА ТОРГІВЛІ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0" y="410940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/>
        </p:nvGraphicFramePr>
        <p:xfrm>
          <a:off x="0" y="1173707"/>
          <a:ext cx="9144000" cy="2999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НАУКОВИХ ПУБЛІКАЦІЙ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77420" y="1501254"/>
          <a:ext cx="8789159" cy="453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2061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НАУКОВО-ДОСЛІДНА РОБОТА СТУДЕНТІВ ІБЕІТ</a:t>
            </a:r>
            <a:endParaRPr lang="uk-UA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1505329" y="1426191"/>
            <a:ext cx="6619875" cy="12557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УЧАСТЬ У НДР СТУДЕНТ</a:t>
            </a:r>
            <a:r>
              <a:rPr kumimoji="0" lang="uk-UA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ІВ</a:t>
            </a:r>
            <a:endParaRPr kumimoji="0" lang="uk-U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Загальна кількість студентів, що приймали участь у НДР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113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студентів;</a:t>
            </a:r>
            <a:endParaRPr kumimoji="0" lang="uk-U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викладачів-керівників НДРС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53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викладача;</a:t>
            </a:r>
            <a:endParaRPr kumimoji="0" lang="uk-U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наукових гуртків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</a:t>
            </a:r>
            <a:endParaRPr kumimoji="0" lang="uk-UA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 студентів у гуртках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113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студентів.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3961168" y="2689818"/>
            <a:ext cx="1665288" cy="121621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4002112" y="4757597"/>
            <a:ext cx="1665288" cy="169246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368491" y="2838735"/>
            <a:ext cx="8434316" cy="193798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РЕЗУЛЬТАТИ УЧАСТІ СТУДЕНТІВ У КОНКУРСАХ ТА ОЛІМПІАДАХ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1. Всеукраїнський конкурс студентських наукових робіт:	                                   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місце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– 2   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ІІІ 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місце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–1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2. ХІ Міжнародний конкурс студентських рекламних та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PR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-проектів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«Золотий компас»</a:t>
            </a:r>
            <a:r>
              <a:rPr kumimoji="0" lang="uk-UA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 місце – 1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3. ХІІ Всеукраїнський конкурс наукових студентських робіт «Молодь опановує маркетинг»</a:t>
            </a:r>
            <a:r>
              <a:rPr kumimoji="0" lang="uk-UA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ІІІ місце – 1	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4. Український студентський фестиваль реклами	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                                                         </a:t>
            </a:r>
            <a:r>
              <a:rPr lang="uk-UA" sz="1200" b="1" dirty="0" smtClean="0">
                <a:latin typeface="Times New Roman" pitchFamily="18" charset="0"/>
              </a:rPr>
              <a:t>І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 місце – 1	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5. Всеукраїнський конкурс дипломних робіт	                                                          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 місце – 1  ІІІ місце – 2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6. Конкурс «Найкращий інноваційний проект»	                                                          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 місце – 1  ІІІ місце – 1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7. Всеукраїнська студентська олімпіада з дисципліни «Інвестування»:	                                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ІІІ місце – 1	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Номінації 	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                                                                                                                               3 нагороди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914661" y="4926866"/>
            <a:ext cx="7478712" cy="11604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ПУБЛІКАЦІЇ ТА НАУКОВІ ДОПОВІДІ СТУДЕНТІВ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ДОПОВІДІ НА КОНФЕРЕНЦІЯХ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                                                       ПУБЛІКАЦІЇ</a:t>
            </a:r>
          </a:p>
          <a:p>
            <a:pPr lvl="0">
              <a:spcAft>
                <a:spcPts val="0"/>
              </a:spcAf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52 студентська наукова конференція – 153 студенти                                     </a:t>
            </a:r>
            <a:r>
              <a:rPr lang="uk-UA" sz="1200" dirty="0" smtClean="0">
                <a:latin typeface="Times New Roman" pitchFamily="18" charset="0"/>
              </a:rPr>
              <a:t>Надруковано – 55 статей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Всеукраїнські конференції – 37 студентів                                            </a:t>
            </a:r>
            <a:r>
              <a:rPr lang="uk-UA" sz="1200" dirty="0" smtClean="0">
                <a:latin typeface="Times New Roman" pitchFamily="18" charset="0"/>
              </a:rPr>
              <a:t>Подано до друку – 11 статей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Міжнародні конференції – 159 студентів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09266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НАУКОВЕ ТА НАУКОВО-ПЕДАГОГІЧНЕ СПІВРОБІТНИЦТВО КАФЕДР  ІБЕІТ  ІЗ ЗАКОРДОННИМИ  ОРГАНІЗАЦІЯМИ</a:t>
            </a:r>
          </a:p>
        </p:txBody>
      </p:sp>
      <p:pic>
        <p:nvPicPr>
          <p:cNvPr id="9" name="Рисунок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751" y="1857338"/>
            <a:ext cx="8798528" cy="427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>
            <a:off x="5320145" y="2434441"/>
            <a:ext cx="1555668" cy="51064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503222" y="1747651"/>
            <a:ext cx="3123209" cy="646331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 </a:t>
            </a:r>
            <a:r>
              <a:rPr lang="uk-UA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інформатики та прикладних знань (Лодзь), </a:t>
            </a:r>
            <a:endParaRPr lang="uk-UA" sz="9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Інститут європейських досліджень (м. Варшава), </a:t>
            </a:r>
          </a:p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«Люблінська </a:t>
            </a:r>
            <a:r>
              <a:rPr lang="uk-UA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політехніка» (Люблін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nstitute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Warsaw</a:t>
            </a:r>
            <a:endParaRPr lang="uk-UA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5474525" y="3325093"/>
            <a:ext cx="1484415" cy="130626"/>
          </a:xfrm>
          <a:prstGeom prst="straightConnector1">
            <a:avLst/>
          </a:prstGeom>
          <a:ln w="57150"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876301" y="3415079"/>
            <a:ext cx="2992583" cy="2308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Економічний університет у Братиславі  (м. Братислава)</a:t>
            </a:r>
            <a:endParaRPr lang="uk-UA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17" idx="3"/>
          </p:cNvCxnSpPr>
          <p:nvPr/>
        </p:nvCxnSpPr>
        <p:spPr>
          <a:xfrm>
            <a:off x="3431969" y="3189122"/>
            <a:ext cx="3476831" cy="33314"/>
          </a:xfrm>
          <a:prstGeom prst="straightConnector1">
            <a:avLst/>
          </a:prstGeom>
          <a:ln w="38100">
            <a:solidFill>
              <a:srgbClr val="7030A0"/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0" y="3004456"/>
            <a:ext cx="343196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Австрійська агенція розвитку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Австрія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 разом 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Представництвом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Програми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ПРООН в 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endParaRPr lang="uk-UA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3669475" y="2755075"/>
            <a:ext cx="3269805" cy="292925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0" y="2185060"/>
            <a:ext cx="3484849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 прикладних наук (м. Аугсбург), </a:t>
            </a:r>
          </a:p>
          <a:p>
            <a:pPr algn="ctr">
              <a:defRPr/>
            </a:pP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Компанія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Realities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UG ( </a:t>
            </a:r>
            <a:r>
              <a:rPr lang="uk-UA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м.Швайнфурт</a:t>
            </a:r>
            <a:r>
              <a:rPr lang="uk-UA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algn="ctr">
              <a:defRPr/>
            </a:pP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Міжнародна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Академія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менеджменту та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INTAMT (м.Дюссельдорф)</a:t>
            </a:r>
            <a:endParaRPr lang="uk-UA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>
            <a:stCxn id="35" idx="3"/>
          </p:cNvCxnSpPr>
          <p:nvPr/>
        </p:nvCxnSpPr>
        <p:spPr>
          <a:xfrm flipV="1">
            <a:off x="2042556" y="3467598"/>
            <a:ext cx="4857008" cy="342132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6852061" y="3479471"/>
            <a:ext cx="261260" cy="21375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1" y="3694314"/>
            <a:ext cx="2042555" cy="230832"/>
          </a:xfrm>
          <a:prstGeom prst="rect">
            <a:avLst/>
          </a:prstGeom>
          <a:solidFill>
            <a:schemeClr val="bg2">
              <a:lumMod val="50000"/>
              <a:alpha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Університет </a:t>
            </a:r>
            <a:r>
              <a:rPr lang="uk-UA" sz="900" dirty="0" err="1" smtClean="0">
                <a:latin typeface="Times New Roman" pitchFamily="18" charset="0"/>
                <a:cs typeface="Times New Roman" pitchFamily="18" charset="0"/>
              </a:rPr>
              <a:t>Мена-Ле-Ман</a:t>
            </a:r>
            <a:r>
              <a:rPr lang="uk-UA" sz="900" dirty="0" smtClean="0">
                <a:latin typeface="Times New Roman" pitchFamily="18" charset="0"/>
                <a:cs typeface="Times New Roman" pitchFamily="18" charset="0"/>
              </a:rPr>
              <a:t> (Франція)</a:t>
            </a:r>
            <a:endParaRPr lang="uk-UA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4928259" y="3408218"/>
            <a:ext cx="2018806" cy="415636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40" name="TextBox 39"/>
          <p:cNvSpPr txBox="1"/>
          <p:nvPr/>
        </p:nvSpPr>
        <p:spPr>
          <a:xfrm>
            <a:off x="8077200" y="2499360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 тематик </a:t>
            </a:r>
          </a:p>
          <a:p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17 </a:t>
            </a:r>
            <a:r>
              <a:rPr lang="ru-RU" sz="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 flipH="1" flipV="1">
            <a:off x="6204858" y="4067300"/>
            <a:ext cx="1484416" cy="403758"/>
          </a:xfrm>
          <a:prstGeom prst="straightConnector1">
            <a:avLst/>
          </a:prstGeom>
          <a:ln w="38100">
            <a:solidFill>
              <a:srgbClr val="FFC000"/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5795158" y="4982358"/>
            <a:ext cx="1543793" cy="369332"/>
          </a:xfrm>
          <a:prstGeom prst="rect">
            <a:avLst/>
          </a:prstGeom>
          <a:solidFill>
            <a:schemeClr val="accent6">
              <a:lumMod val="90000"/>
              <a:alpha val="47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 err="1" smtClean="0">
                <a:latin typeface="Times New Roman" pitchFamily="18" charset="0"/>
                <a:cs typeface="Times New Roman" pitchFamily="18" charset="0"/>
              </a:rPr>
              <a:t>Bourgas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 Regional Tourism Association</a:t>
            </a:r>
            <a:r>
              <a:rPr lang="uk-UA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Болгарія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uk-UA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885704" y="4413157"/>
            <a:ext cx="3705101" cy="369332"/>
          </a:xfrm>
          <a:prstGeom prst="rect">
            <a:avLst/>
          </a:prstGeom>
          <a:solidFill>
            <a:schemeClr val="bg1">
              <a:lumMod val="75000"/>
              <a:alpha val="79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Association of Cross Border Cooperation “Lower Danube </a:t>
            </a:r>
            <a:r>
              <a:rPr lang="en-US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Euroregion</a:t>
            </a:r>
            <a:r>
              <a:rPr lang="en-US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endParaRPr lang="uk-UA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Ecological Counseling Center </a:t>
            </a:r>
            <a:r>
              <a:rPr lang="en-US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Cahul</a:t>
            </a:r>
            <a:endParaRPr lang="ru-RU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8" name="Прямая со стрелкой 67"/>
          <p:cNvCxnSpPr/>
          <p:nvPr/>
        </p:nvCxnSpPr>
        <p:spPr>
          <a:xfrm flipV="1">
            <a:off x="6103917" y="3479472"/>
            <a:ext cx="866899" cy="59376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flipV="1">
            <a:off x="1947553" y="3491345"/>
            <a:ext cx="4814886" cy="748146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0" y="4044207"/>
            <a:ext cx="1900052" cy="369332"/>
          </a:xfrm>
          <a:prstGeom prst="rect">
            <a:avLst/>
          </a:prstGeom>
          <a:solidFill>
            <a:srgbClr val="7CA1CE">
              <a:alpha val="47000"/>
            </a:srgbClr>
          </a:solidFill>
          <a:ln>
            <a:solidFill>
              <a:srgbClr val="7CA1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Автономний університет  Штату Ідальго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(м. </a:t>
            </a:r>
            <a:r>
              <a:rPr lang="ru-RU" sz="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Пачука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Мексика)</a:t>
            </a:r>
            <a:endParaRPr lang="uk-UA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713368" y="4041125"/>
            <a:ext cx="2290305" cy="21544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Data-Centre DELTALIS SA</a:t>
            </a:r>
            <a:endParaRPr lang="uk-UA" sz="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947066" y="3855017"/>
            <a:ext cx="2196934" cy="923330"/>
          </a:xfrm>
          <a:prstGeom prst="rect">
            <a:avLst/>
          </a:prstGeom>
          <a:solidFill>
            <a:schemeClr val="tx1">
              <a:lumMod val="75000"/>
              <a:lumOff val="25000"/>
              <a:alpha val="79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Danubius</a:t>
            </a:r>
            <a:r>
              <a:rPr lang="en-US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University of Galati</a:t>
            </a:r>
            <a:endParaRPr lang="uk-UA" sz="9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Економічна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Академія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Республіки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Молдова  (м.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Кишинеу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defRPr/>
            </a:pP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Комратський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державний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Міністерством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9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Республіки</a:t>
            </a:r>
            <a:r>
              <a:rPr lang="ru-RU" sz="9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Молдова (м. Комрат)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 rot="5400000" flipH="1" flipV="1">
            <a:off x="6869876" y="2357250"/>
            <a:ext cx="819398" cy="33251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6911438" y="1740394"/>
            <a:ext cx="1543793" cy="369332"/>
          </a:xfrm>
          <a:prstGeom prst="rect">
            <a:avLst/>
          </a:prstGeom>
          <a:solidFill>
            <a:schemeClr val="accent2">
              <a:lumMod val="75000"/>
              <a:alpha val="47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Технічний університет </a:t>
            </a:r>
          </a:p>
          <a:p>
            <a:pPr algn="ctr">
              <a:defRPr/>
            </a:pPr>
            <a:r>
              <a:rPr lang="uk-UA" sz="900" b="1" dirty="0" smtClean="0">
                <a:latin typeface="Times New Roman" pitchFamily="18" charset="0"/>
                <a:cs typeface="Times New Roman" pitchFamily="18" charset="0"/>
              </a:rPr>
              <a:t>м. Вільнюс</a:t>
            </a:r>
            <a:r>
              <a:rPr lang="uk-UA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(Литва)</a:t>
            </a:r>
            <a:endParaRPr lang="uk-UA" sz="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0926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НАУКОВИЙ ПОРТАЛ “ЕКОНОМІКА: РЕАЛІЇ ЧАСУ</a:t>
            </a:r>
          </a:p>
        </p:txBody>
      </p:sp>
      <p:pic>
        <p:nvPicPr>
          <p:cNvPr id="41" name="Рисунок 40"/>
          <p:cNvPicPr/>
          <p:nvPr/>
        </p:nvPicPr>
        <p:blipFill>
          <a:blip r:embed="rId4"/>
          <a:srcRect l="19722" t="28490" r="18534" b="16239"/>
          <a:stretch>
            <a:fillRect/>
          </a:stretch>
        </p:blipFill>
        <p:spPr bwMode="auto">
          <a:xfrm>
            <a:off x="0" y="1413164"/>
            <a:ext cx="9144000" cy="484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362" name="Picture 13" descr="Безымянный-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0" y="6263640"/>
            <a:ext cx="9144000" cy="415498"/>
          </a:xfrm>
          <a:prstGeom prst="rect">
            <a:avLst/>
          </a:prstGeom>
          <a:solidFill>
            <a:srgbClr val="4F81BD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r"/>
            <a:r>
              <a:rPr lang="uk-UA" sz="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ПІДСУМКИ НАУКОВОЇ ТА НАУКОВО-ТЕХНІЧНОЇ ДІЯЛЬНОСТІ </a:t>
            </a:r>
          </a:p>
          <a:p>
            <a:pPr algn="r"/>
            <a:endParaRPr lang="uk-UA" sz="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0" y="6287679"/>
            <a:ext cx="1687789" cy="369332"/>
          </a:xfrm>
          <a:prstGeom prst="rect">
            <a:avLst/>
          </a:prstGeom>
          <a:solidFill>
            <a:srgbClr val="7CA1C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2017</a:t>
            </a:r>
            <a:endParaRPr lang="uk-UA" sz="1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0" y="110926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НАУКОВІ ПЕРІОДИЧНІ ВИДАННЯ ІБЕІТ( реєстрація МОН від 28.12.2017 р.)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4"/>
          <a:srcRect l="36005" t="19178" r="35550" b="8904"/>
          <a:stretch>
            <a:fillRect/>
          </a:stretch>
        </p:blipFill>
        <p:spPr bwMode="auto">
          <a:xfrm>
            <a:off x="3302759" y="1819416"/>
            <a:ext cx="2688608" cy="3858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/>
          <p:nvPr/>
        </p:nvPicPr>
        <p:blipFill>
          <a:blip r:embed="rId5"/>
          <a:srcRect t="11644" r="74584" b="28767"/>
          <a:stretch>
            <a:fillRect/>
          </a:stretch>
        </p:blipFill>
        <p:spPr bwMode="auto">
          <a:xfrm>
            <a:off x="6250675" y="2388358"/>
            <a:ext cx="2715903" cy="3493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/>
          <p:nvPr/>
        </p:nvPicPr>
        <p:blipFill>
          <a:blip r:embed="rId6"/>
          <a:srcRect l="32931" t="6164" r="33242" b="16781"/>
          <a:stretch>
            <a:fillRect/>
          </a:stretch>
        </p:blipFill>
        <p:spPr bwMode="auto">
          <a:xfrm>
            <a:off x="395784" y="1488031"/>
            <a:ext cx="2702257" cy="3547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0" y="611143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5999163"/>
            <a:ext cx="914400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/>
            <a:r>
              <a:rPr lang="ru-RU" sz="1600" dirty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65044, </a:t>
            </a:r>
            <a:r>
              <a:rPr lang="ru-RU" sz="1600" dirty="0" err="1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1600" dirty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м. Одеса, </a:t>
            </a:r>
            <a:r>
              <a:rPr lang="ru-RU" sz="1600" dirty="0" err="1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пр.Шевченка</a:t>
            </a:r>
            <a:r>
              <a:rPr lang="ru-RU" sz="1600" dirty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1</a:t>
            </a:r>
            <a:br>
              <a:rPr lang="ru-RU" sz="1600" dirty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Тел., Факс: +38 (048) 705-83-38, </a:t>
            </a:r>
            <a:endParaRPr lang="uk-UA" sz="1600" dirty="0">
              <a:solidFill>
                <a:srgbClr val="558ED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02524" y="4987636"/>
            <a:ext cx="7000240" cy="110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+mn-cs"/>
              </a:rPr>
              <a:t>ДЯКУЄМО ЗА УВАГУ</a:t>
            </a:r>
            <a:endParaRPr lang="uk-U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049338" y="0"/>
            <a:ext cx="719455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ОДЕСЬКИЙ НАЦІОНАЛЬНИЙ ПОЛІТЕХНІЧНИЙ УНІВЕРСИТЕТ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 </a:t>
            </a:r>
            <a: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/>
            </a:r>
            <a:br>
              <a:rPr lang="uk-UA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</a:br>
            <a:r>
              <a:rPr lang="uk-UA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ІНСТИТУТ БІЗНЕСУ, ЕКОНОМІКИ ТА ІНФОРМАЦІЙНИХ ТЕХНОЛОГІЙ </a:t>
            </a:r>
            <a:endParaRPr lang="uk-UA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5" name="Picture 13" descr="Безымянный-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413" y="79375"/>
            <a:ext cx="8159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0" y="1122363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53"/>
          <p:cNvSpPr txBox="1">
            <a:spLocks noChangeArrowheads="1"/>
          </p:cNvSpPr>
          <p:nvPr/>
        </p:nvSpPr>
        <p:spPr bwMode="auto">
          <a:xfrm>
            <a:off x="7308850" y="6985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http://beiti.opu.ua</a:t>
            </a:r>
          </a:p>
        </p:txBody>
      </p:sp>
      <p:sp>
        <p:nvSpPr>
          <p:cNvPr id="1026" name="AutoShape 2" descr="Картинки по запросу ОН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ОН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ОНПУ ГУ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661" y="1420564"/>
            <a:ext cx="6177353" cy="379270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c98a46f1731f28962caa277aee8569dab5c898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1221</Words>
  <Application>Microsoft Office PowerPoint</Application>
  <PresentationFormat>Экран (4:3)</PresentationFormat>
  <Paragraphs>221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A. Balan</dc:creator>
  <cp:lastModifiedBy>Q</cp:lastModifiedBy>
  <cp:revision>220</cp:revision>
  <dcterms:created xsi:type="dcterms:W3CDTF">2013-10-02T10:44:53Z</dcterms:created>
  <dcterms:modified xsi:type="dcterms:W3CDTF">2018-01-17T10:11:41Z</dcterms:modified>
</cp:coreProperties>
</file>